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3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0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1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83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1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50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6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9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3AEB9-0F9D-453F-AE42-2B7D40604D12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310B-8C58-47D5-8D8F-0004420F8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0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structured picture examination{OSPE} practice 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 Babatola A.O</a:t>
            </a:r>
          </a:p>
          <a:p>
            <a:r>
              <a:rPr lang="en-US" dirty="0" smtClean="0"/>
              <a:t>Department of </a:t>
            </a:r>
            <a:r>
              <a:rPr lang="en-US" dirty="0" err="1" smtClean="0"/>
              <a:t>Paediatrics</a:t>
            </a:r>
            <a:endParaRPr lang="en-US" dirty="0" smtClean="0"/>
          </a:p>
          <a:p>
            <a:r>
              <a:rPr lang="en-US" dirty="0" err="1" smtClean="0"/>
              <a:t>Afe</a:t>
            </a:r>
            <a:r>
              <a:rPr lang="en-US" dirty="0" smtClean="0"/>
              <a:t> </a:t>
            </a:r>
            <a:r>
              <a:rPr lang="en-US" dirty="0" err="1" smtClean="0"/>
              <a:t>Babalola</a:t>
            </a:r>
            <a:r>
              <a:rPr lang="en-US" dirty="0" smtClean="0"/>
              <a:t> University{ABUAD} Ado-</a:t>
            </a:r>
            <a:r>
              <a:rPr lang="en-US" dirty="0" err="1" smtClean="0"/>
              <a:t>Ekiti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2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SUBCONJUCTIVAL HAEMORRHAGE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A] may have one of the vaccine preventable diseases  T</a:t>
            </a:r>
          </a:p>
          <a:p>
            <a:r>
              <a:rPr lang="en-US" dirty="0" smtClean="0"/>
              <a:t>B] trauma can be a cause    T</a:t>
            </a:r>
          </a:p>
          <a:p>
            <a:r>
              <a:rPr lang="en-US" dirty="0" smtClean="0"/>
              <a:t>C] bone marrow aspirate may be helpful    T</a:t>
            </a:r>
          </a:p>
          <a:p>
            <a:r>
              <a:rPr lang="en-US" dirty="0" smtClean="0"/>
              <a:t>D]white blood cell picture may show lymphocytosis   T</a:t>
            </a:r>
          </a:p>
          <a:p>
            <a:r>
              <a:rPr lang="en-US" dirty="0" smtClean="0"/>
              <a:t>E] none of the above is true    F</a:t>
            </a:r>
          </a:p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1047750" y="2215356"/>
          <a:ext cx="47625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Photo Editor Photo" r:id="rId3" imgW="4761905" imgH="3572374" progId="">
                  <p:embed/>
                </p:oleObj>
              </mc:Choice>
              <mc:Fallback>
                <p:oleObj name="Photo Editor Photo" r:id="rId3" imgW="4761905" imgH="3572374" progId="">
                  <p:embed/>
                  <p:pic>
                    <p:nvPicPr>
                      <p:cNvPr id="13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215356"/>
                        <a:ext cx="4762500" cy="357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9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BELLS PALSY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2681" y="2286554"/>
            <a:ext cx="4572638" cy="34294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A] trauma can be a cause     T</a:t>
            </a:r>
          </a:p>
          <a:p>
            <a:r>
              <a:rPr lang="en-US" dirty="0" smtClean="0"/>
              <a:t>B] steroids may be indicated     </a:t>
            </a:r>
          </a:p>
          <a:p>
            <a:r>
              <a:rPr lang="en-US" dirty="0" smtClean="0"/>
              <a:t>C] has left facial nerve palsy       F</a:t>
            </a:r>
          </a:p>
          <a:p>
            <a:r>
              <a:rPr lang="en-US" dirty="0" smtClean="0"/>
              <a:t>D] may develop exposure keratitis at night       </a:t>
            </a:r>
          </a:p>
          <a:p>
            <a:r>
              <a:rPr lang="en-US" dirty="0" smtClean="0"/>
              <a:t>E] varicella –zoster virus may be implicated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newborn below BILATERAL CLEFT LIP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A] may have associated congenital anomalies    T</a:t>
            </a:r>
          </a:p>
          <a:p>
            <a:r>
              <a:rPr lang="en-US" dirty="0" smtClean="0"/>
              <a:t>B] is at risk of recurrent chest infections    T</a:t>
            </a:r>
          </a:p>
          <a:p>
            <a:r>
              <a:rPr lang="en-US" dirty="0" smtClean="0"/>
              <a:t>C] speech is never impaired   F</a:t>
            </a:r>
          </a:p>
          <a:p>
            <a:r>
              <a:rPr lang="en-US" dirty="0" smtClean="0"/>
              <a:t>D]this is more common in girls   T</a:t>
            </a:r>
          </a:p>
          <a:p>
            <a:r>
              <a:rPr lang="en-US" dirty="0" smtClean="0"/>
              <a:t>E] surgical repair is usually done at birth    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245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picture below ORAL CANDIDIASIS/MILK CORD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A] treatment is antifungal agent  F</a:t>
            </a:r>
          </a:p>
          <a:p>
            <a:r>
              <a:rPr lang="en-US" dirty="0" smtClean="0"/>
              <a:t>B] may be present in patient with acquired immune deficiency syndrome     T</a:t>
            </a:r>
          </a:p>
          <a:p>
            <a:r>
              <a:rPr lang="en-US" dirty="0" smtClean="0"/>
              <a:t>C] there may be associated diarrhea    T</a:t>
            </a:r>
          </a:p>
          <a:p>
            <a:r>
              <a:rPr lang="en-US" dirty="0" smtClean="0"/>
              <a:t>D] the perineum should also be examined   T</a:t>
            </a:r>
          </a:p>
          <a:p>
            <a:r>
              <a:rPr lang="en-US" dirty="0" smtClean="0"/>
              <a:t>E] all of the above is correct    F</a:t>
            </a:r>
            <a:endParaRPr lang="en-US" dirty="0"/>
          </a:p>
        </p:txBody>
      </p:sp>
      <p:pic>
        <p:nvPicPr>
          <p:cNvPr id="5" name="Picture 2" descr="C:\Users\Adaray\Desktop\PAEDIATRICS\atlas\11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57777" r="50000" b="8888"/>
          <a:stretch>
            <a:fillRect/>
          </a:stretch>
        </p:blipFill>
        <p:spPr bwMode="auto">
          <a:xfrm>
            <a:off x="1485900" y="2221173"/>
            <a:ext cx="3886200" cy="35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465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CENTRAL CYANOSIS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A] may require exchange transfusion       T</a:t>
            </a:r>
          </a:p>
          <a:p>
            <a:r>
              <a:rPr lang="en-US" dirty="0" smtClean="0"/>
              <a:t>B] there may be a history of frequent squatting      T</a:t>
            </a:r>
          </a:p>
          <a:p>
            <a:r>
              <a:rPr lang="en-US" dirty="0" smtClean="0"/>
              <a:t>C] </a:t>
            </a:r>
            <a:r>
              <a:rPr lang="en-US" dirty="0" err="1" smtClean="0"/>
              <a:t>hyperoxia</a:t>
            </a:r>
            <a:r>
              <a:rPr lang="en-US" dirty="0" smtClean="0"/>
              <a:t> test may be indicated      T</a:t>
            </a:r>
          </a:p>
          <a:p>
            <a:r>
              <a:rPr lang="en-US" dirty="0" smtClean="0"/>
              <a:t>D] treatment with sodium bicarbonate may be indicated       T</a:t>
            </a:r>
          </a:p>
          <a:p>
            <a:r>
              <a:rPr lang="en-US" dirty="0" smtClean="0"/>
              <a:t>E) child may have convulsions     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38200" y="2058708"/>
            <a:ext cx="5181600" cy="388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NEUROBLASTOMA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A} probably has </a:t>
            </a:r>
            <a:r>
              <a:rPr lang="en-US" dirty="0" err="1" smtClean="0"/>
              <a:t>nephroblastoma</a:t>
            </a:r>
            <a:r>
              <a:rPr lang="en-US" dirty="0" smtClean="0"/>
              <a:t>    F</a:t>
            </a:r>
          </a:p>
          <a:p>
            <a:r>
              <a:rPr lang="en-US" dirty="0" smtClean="0"/>
              <a:t>B] may have associated abdominal mass that cross the midline    T</a:t>
            </a:r>
          </a:p>
          <a:p>
            <a:r>
              <a:rPr lang="en-US" dirty="0" smtClean="0"/>
              <a:t>C] there is hypertension in 25% of cases    F</a:t>
            </a:r>
          </a:p>
          <a:p>
            <a:r>
              <a:rPr lang="en-US" dirty="0" smtClean="0"/>
              <a:t>D) may have </a:t>
            </a:r>
            <a:r>
              <a:rPr lang="en-US" dirty="0" err="1" smtClean="0"/>
              <a:t>horner</a:t>
            </a:r>
            <a:r>
              <a:rPr lang="en-US" dirty="0" smtClean="0"/>
              <a:t> syndrome associated with the condition    T</a:t>
            </a:r>
          </a:p>
          <a:p>
            <a:r>
              <a:rPr lang="en-US" dirty="0" smtClean="0"/>
              <a:t>E] surgery may be indicated    T</a:t>
            </a:r>
            <a:endParaRPr lang="en-US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664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</a:t>
            </a:r>
            <a:r>
              <a:rPr lang="en-US" smtClean="0"/>
              <a:t>patient below FINGER CLUBBING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A] cyanotic heart disease is a cause        T</a:t>
            </a:r>
          </a:p>
          <a:p>
            <a:r>
              <a:rPr lang="en-US" dirty="0" smtClean="0"/>
              <a:t>B] this is grade 1 finger clubbing      F</a:t>
            </a:r>
          </a:p>
          <a:p>
            <a:r>
              <a:rPr lang="en-US" dirty="0" smtClean="0"/>
              <a:t>C] chronic obstructive pulmonary disease is a cause       T</a:t>
            </a:r>
          </a:p>
          <a:p>
            <a:r>
              <a:rPr lang="en-US" dirty="0" smtClean="0"/>
              <a:t>D] acute respiratory distress syndrome is a cause    F</a:t>
            </a:r>
          </a:p>
          <a:p>
            <a:r>
              <a:rPr lang="en-US" dirty="0" smtClean="0"/>
              <a:t>E] none of the above statement is true    F</a:t>
            </a:r>
            <a:endParaRPr lang="en-US" dirty="0"/>
          </a:p>
        </p:txBody>
      </p:sp>
      <p:pic>
        <p:nvPicPr>
          <p:cNvPr id="5" name="Content Placeholder 4" descr="DSCF006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09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THANK YOU FOR YOUR PARTICIPATION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085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clinical condition shown HYPOTHYROIDISM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52601" y="1371600"/>
            <a:ext cx="41909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371600"/>
            <a:ext cx="5181600" cy="4805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A] </a:t>
            </a:r>
            <a:r>
              <a:rPr lang="en-US" sz="2400" b="1" dirty="0" smtClean="0"/>
              <a:t>It is twice as common in girls as in boys    </a:t>
            </a:r>
            <a:r>
              <a:rPr lang="en-US" sz="2400" b="1" dirty="0" smtClean="0"/>
              <a:t>T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 B] may be associated with prolongation of physiologic jaundice in the neonatal period conjugation, may be the earliest sign</a:t>
            </a:r>
            <a:r>
              <a:rPr lang="en-US" sz="2400" b="1" dirty="0" smtClean="0"/>
              <a:t>. T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C] Macrocytic anemia is often present    T</a:t>
            </a:r>
          </a:p>
          <a:p>
            <a:pPr marL="0" indent="0">
              <a:buNone/>
            </a:pPr>
            <a:r>
              <a:rPr lang="en-US" sz="2400" b="1" dirty="0" smtClean="0"/>
              <a:t>D] In about 10% of cases there are associated congenital anomalies and nervous system  anomalies are most </a:t>
            </a:r>
            <a:r>
              <a:rPr lang="en-US" sz="2400" b="1" dirty="0" smtClean="0"/>
              <a:t>common  F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E]distal femoral epiphysis</a:t>
            </a:r>
            <a:r>
              <a:rPr lang="en-US" sz="2400" b="1" dirty="0"/>
              <a:t> </a:t>
            </a:r>
            <a:r>
              <a:rPr lang="en-US" sz="2400" b="1" dirty="0" smtClean="0"/>
              <a:t>is often present at </a:t>
            </a:r>
            <a:r>
              <a:rPr lang="en-US" sz="2400" b="1" dirty="0" smtClean="0"/>
              <a:t>birth  F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0545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 the picture shown below DOWN SYNDROME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A] child is most likely able to sit unsupported       T</a:t>
            </a:r>
          </a:p>
          <a:p>
            <a:r>
              <a:rPr lang="en-US" dirty="0" smtClean="0"/>
              <a:t>B] child is able to carry out thumb-finger grasp            F</a:t>
            </a:r>
          </a:p>
          <a:p>
            <a:r>
              <a:rPr lang="en-US" dirty="0" smtClean="0"/>
              <a:t>C] child can point to object      F</a:t>
            </a:r>
          </a:p>
          <a:p>
            <a:r>
              <a:rPr lang="en-US" dirty="0" smtClean="0"/>
              <a:t>D] child is at least 5 months old  T</a:t>
            </a:r>
          </a:p>
          <a:p>
            <a:r>
              <a:rPr lang="en-US" dirty="0" smtClean="0"/>
              <a:t>E]child cannot </a:t>
            </a:r>
            <a:r>
              <a:rPr lang="en-US" dirty="0" err="1" smtClean="0"/>
              <a:t>vocalise</a:t>
            </a:r>
            <a:r>
              <a:rPr lang="en-US" dirty="0" smtClean="0"/>
              <a:t> F</a:t>
            </a:r>
            <a:endParaRPr lang="en-US" dirty="0"/>
          </a:p>
        </p:txBody>
      </p:sp>
      <p:pic>
        <p:nvPicPr>
          <p:cNvPr id="5" name="Picture 2" descr="C:\Users\Adaray\Desktop\PAEDIATRICS\atlas\115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r="63765" b="65556"/>
          <a:stretch>
            <a:fillRect/>
          </a:stretch>
        </p:blipFill>
        <p:spPr bwMode="auto">
          <a:xfrm>
            <a:off x="1097281" y="2158802"/>
            <a:ext cx="4434840" cy="36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841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condition shown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A]Congenital Adrenal Hyperplasia could be a cause     T</a:t>
            </a:r>
          </a:p>
          <a:p>
            <a:r>
              <a:rPr lang="en-US" dirty="0" smtClean="0"/>
              <a:t>B]Metabolic acidosis may be a finding   T</a:t>
            </a:r>
          </a:p>
          <a:p>
            <a:r>
              <a:rPr lang="en-US" dirty="0" smtClean="0"/>
              <a:t>C]Glucocorticoid replacement  is a treatment modality    T</a:t>
            </a:r>
          </a:p>
          <a:p>
            <a:r>
              <a:rPr lang="en-US" dirty="0" smtClean="0"/>
              <a:t>D] genetic counselling is important   T</a:t>
            </a:r>
          </a:p>
          <a:p>
            <a:r>
              <a:rPr lang="en-US" dirty="0" smtClean="0"/>
              <a:t>E) corticotrophin levels are elevated    T</a:t>
            </a:r>
            <a:endParaRPr lang="en-US" dirty="0"/>
          </a:p>
        </p:txBody>
      </p:sp>
      <p:pic>
        <p:nvPicPr>
          <p:cNvPr id="5" name="Picture 2" descr="C:\Users\Adaray\Desktop\PAEDIATRICS\atlas\3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t="3333" r="51471" b="54445"/>
          <a:stretch>
            <a:fillRect/>
          </a:stretch>
        </p:blipFill>
        <p:spPr bwMode="auto">
          <a:xfrm>
            <a:off x="838201" y="1839257"/>
            <a:ext cx="4876800" cy="4324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707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posturing below OPISTHOTINUS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2681" y="2286554"/>
            <a:ext cx="4572638" cy="34294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2240" y="1690688"/>
            <a:ext cx="5181600" cy="4351338"/>
          </a:xfrm>
        </p:spPr>
        <p:txBody>
          <a:bodyPr/>
          <a:lstStyle/>
          <a:p>
            <a:r>
              <a:rPr lang="en-US" dirty="0" smtClean="0"/>
              <a:t>A] Can be  seen in patients with meningitis (T)</a:t>
            </a:r>
          </a:p>
          <a:p>
            <a:r>
              <a:rPr lang="en-US" dirty="0" smtClean="0"/>
              <a:t>B} can be seen in patients with tetanus (T)</a:t>
            </a:r>
          </a:p>
          <a:p>
            <a:r>
              <a:rPr lang="en-US" dirty="0" smtClean="0"/>
              <a:t>C] This is </a:t>
            </a:r>
            <a:r>
              <a:rPr lang="en-US" dirty="0" err="1" smtClean="0"/>
              <a:t>opisthotonous</a:t>
            </a:r>
            <a:r>
              <a:rPr lang="en-US" dirty="0" smtClean="0"/>
              <a:t> posturing (T)</a:t>
            </a:r>
          </a:p>
          <a:p>
            <a:r>
              <a:rPr lang="en-US" dirty="0" smtClean="0"/>
              <a:t>D]  This is </a:t>
            </a:r>
            <a:r>
              <a:rPr lang="en-US" dirty="0" err="1" smtClean="0"/>
              <a:t>Trendelenburg</a:t>
            </a:r>
            <a:r>
              <a:rPr lang="en-US" dirty="0" smtClean="0"/>
              <a:t> posturing (F)</a:t>
            </a:r>
          </a:p>
          <a:p>
            <a:r>
              <a:rPr lang="en-US" dirty="0" smtClean="0"/>
              <a:t>E) patient is hypotonic (F)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 the patient below PEM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2681" y="2286554"/>
            <a:ext cx="4572638" cy="342947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A)There can be associated sepsis   T</a:t>
            </a:r>
          </a:p>
          <a:p>
            <a:r>
              <a:rPr lang="en-US" dirty="0" smtClean="0"/>
              <a:t>b) peevish apathy is a constant feature     T</a:t>
            </a:r>
          </a:p>
          <a:p>
            <a:r>
              <a:rPr lang="en-US" dirty="0" smtClean="0"/>
              <a:t>C) weight of the child is &lt;60% of the expected    F</a:t>
            </a:r>
          </a:p>
          <a:p>
            <a:r>
              <a:rPr lang="en-US" dirty="0" smtClean="0"/>
              <a:t>D) Hyponatremia portends good prognosis    F</a:t>
            </a:r>
          </a:p>
          <a:p>
            <a:r>
              <a:rPr lang="en-US" dirty="0" smtClean="0"/>
              <a:t>E)Iron supplement should be given early in the management of the patient     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6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HYDROCEPHALUS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3789" y="1825625"/>
            <a:ext cx="3670421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266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A) This condition could be a complication  of meningitis  T</a:t>
            </a:r>
          </a:p>
          <a:p>
            <a:r>
              <a:rPr lang="en-US" dirty="0" smtClean="0"/>
              <a:t>B) Subarachnoid hemorrhage is a common cause of the obstructive form of this condition    F</a:t>
            </a:r>
          </a:p>
          <a:p>
            <a:r>
              <a:rPr lang="en-US" dirty="0" smtClean="0"/>
              <a:t>C) This child has setting sun eye sign     T</a:t>
            </a:r>
          </a:p>
          <a:p>
            <a:r>
              <a:rPr lang="en-US" dirty="0" smtClean="0"/>
              <a:t>D) Percussion of the skull can produce </a:t>
            </a:r>
            <a:r>
              <a:rPr lang="en-US" dirty="0" err="1" smtClean="0"/>
              <a:t>Macewen</a:t>
            </a:r>
            <a:r>
              <a:rPr lang="en-US" dirty="0" smtClean="0"/>
              <a:t> sign     T</a:t>
            </a:r>
          </a:p>
          <a:p>
            <a:r>
              <a:rPr lang="en-US" dirty="0" smtClean="0"/>
              <a:t>E) Dandy-Walker malformation can be a cause     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0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Concerning the patient below JAUNDICE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A) The sign demonstrated will manifest when the serum bilirubin is &lt; 1mg/dl   F</a:t>
            </a:r>
          </a:p>
          <a:p>
            <a:r>
              <a:rPr lang="en-US" dirty="0" smtClean="0"/>
              <a:t>B) This can be seen in sickle cell </a:t>
            </a:r>
            <a:r>
              <a:rPr lang="en-US" dirty="0" err="1" smtClean="0"/>
              <a:t>anaemia</a:t>
            </a:r>
            <a:r>
              <a:rPr lang="en-US" dirty="0" smtClean="0"/>
              <a:t>      T</a:t>
            </a:r>
          </a:p>
          <a:p>
            <a:r>
              <a:rPr lang="en-US" dirty="0" smtClean="0"/>
              <a:t>C)There may be associated hemoglobinuria    T</a:t>
            </a:r>
          </a:p>
          <a:p>
            <a:r>
              <a:rPr lang="en-US" dirty="0" smtClean="0"/>
              <a:t>D) There can be associated pruritus     T</a:t>
            </a:r>
          </a:p>
          <a:p>
            <a:r>
              <a:rPr lang="en-US" dirty="0" smtClean="0"/>
              <a:t>E)blood film appearance may be helpful    T</a:t>
            </a:r>
            <a:endParaRPr lang="en-US" dirty="0"/>
          </a:p>
        </p:txBody>
      </p:sp>
      <p:pic>
        <p:nvPicPr>
          <p:cNvPr id="5" name="Content Placeholder 4" descr="DSCF005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248" y="1825625"/>
            <a:ext cx="3263503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74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  the patient below EXOPHTHALMUS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A]examination under </a:t>
            </a:r>
            <a:r>
              <a:rPr lang="en-US" dirty="0" err="1" smtClean="0"/>
              <a:t>anaesthesia</a:t>
            </a:r>
            <a:r>
              <a:rPr lang="en-US" dirty="0" smtClean="0"/>
              <a:t> may be indicated,  T</a:t>
            </a:r>
          </a:p>
          <a:p>
            <a:r>
              <a:rPr lang="en-US" dirty="0" smtClean="0"/>
              <a:t>B] Acute myeloid leukemia is a differential diagnosis   T</a:t>
            </a:r>
          </a:p>
          <a:p>
            <a:r>
              <a:rPr lang="en-US" dirty="0" smtClean="0"/>
              <a:t>C] child might have had white pupillary reflex in the past        T</a:t>
            </a:r>
          </a:p>
          <a:p>
            <a:r>
              <a:rPr lang="en-US" dirty="0" smtClean="0"/>
              <a:t>D] biopsy of the affected eye is indicated     F</a:t>
            </a:r>
          </a:p>
          <a:p>
            <a:r>
              <a:rPr lang="en-US" dirty="0" smtClean="0"/>
              <a:t>E] antibiotics may be indicated    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310460" y="1825625"/>
          <a:ext cx="4237079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hoto Editor Photo" r:id="rId3" imgW="4238095" imgH="4352381" progId="">
                  <p:embed/>
                </p:oleObj>
              </mc:Choice>
              <mc:Fallback>
                <p:oleObj name="Photo Editor Photo" r:id="rId3" imgW="4238095" imgH="4352381" progId="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0460" y="1825625"/>
                        <a:ext cx="4237079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6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824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Photo Editor Photo</vt:lpstr>
      <vt:lpstr>Objective structured picture examination{OSPE} practice sessions</vt:lpstr>
      <vt:lpstr>Concerning the clinical condition shown HYPOTHYROIDISM</vt:lpstr>
      <vt:lpstr>Of the picture shown below DOWN SYNDROME</vt:lpstr>
      <vt:lpstr>Concerning the condition shown below</vt:lpstr>
      <vt:lpstr>concerning the posturing below OPISTHOTINUS</vt:lpstr>
      <vt:lpstr>Of the patient below PEM</vt:lpstr>
      <vt:lpstr>Concerning the patient below HYDROCEPHALUS</vt:lpstr>
      <vt:lpstr>Concerning the patient below JAUNDICE</vt:lpstr>
      <vt:lpstr>Of  the patient below EXOPHTHALMUS</vt:lpstr>
      <vt:lpstr>Concerning the patient below SUBCONJUCTIVAL HAEMORRHAGE</vt:lpstr>
      <vt:lpstr>Concerning the patient below BELLS PALSY</vt:lpstr>
      <vt:lpstr>The newborn below BILATERAL CLEFT LIP </vt:lpstr>
      <vt:lpstr>Concerning the picture below ORAL CANDIDIASIS/MILK CORD</vt:lpstr>
      <vt:lpstr>Concerning the patient below CENTRAL CYANOSIS</vt:lpstr>
      <vt:lpstr>Concerning the patient below NEUROBLASTOMA</vt:lpstr>
      <vt:lpstr>Concerning the patient below FINGER CLUBBING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 structured picture examination{OSPE} practice sessions</dc:title>
  <dc:creator>Dr Babatola A.O</dc:creator>
  <cp:lastModifiedBy>YUSUFU</cp:lastModifiedBy>
  <cp:revision>35</cp:revision>
  <dcterms:created xsi:type="dcterms:W3CDTF">2017-08-23T18:04:20Z</dcterms:created>
  <dcterms:modified xsi:type="dcterms:W3CDTF">2018-01-11T18:19:38Z</dcterms:modified>
</cp:coreProperties>
</file>